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Source Serif 4 Semi Bold"/>
      <p:regular r:id="rId16"/>
    </p:embeddedFont>
    <p:embeddedFont>
      <p:font typeface="Source Serif 4 Semi Bold"/>
      <p:regular r:id="rId17"/>
    </p:embeddedFont>
    <p:embeddedFont>
      <p:font typeface="Source Serif 4 Semi Bold"/>
      <p:regular r:id="rId18"/>
    </p:embeddedFont>
    <p:embeddedFont>
      <p:font typeface="Source Serif 4 Semi Bold"/>
      <p:regular r:id="rId19"/>
    </p:embeddedFont>
    <p:embeddedFont>
      <p:font typeface="Source Sans 3"/>
      <p:regular r:id="rId20"/>
    </p:embeddedFont>
    <p:embeddedFont>
      <p:font typeface="Source Sans 3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image" Target="../media/image-3-9.png"/><Relationship Id="rId10" Type="http://schemas.openxmlformats.org/officeDocument/2006/relationships/image" Target="../media/image-3-10.svg"/><Relationship Id="rId11" Type="http://schemas.openxmlformats.org/officeDocument/2006/relationships/slideLayout" Target="../slideLayouts/slideLayout4.xml"/><Relationship Id="rId1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image" Target="../media/image-9-7.png"/><Relationship Id="rId8" Type="http://schemas.openxmlformats.org/officeDocument/2006/relationships/image" Target="../media/image-9-8.svg"/><Relationship Id="rId9" Type="http://schemas.openxmlformats.org/officeDocument/2006/relationships/image" Target="../media/image-9-9.png"/><Relationship Id="rId10" Type="http://schemas.openxmlformats.org/officeDocument/2006/relationships/image" Target="../media/image-9-10.svg"/><Relationship Id="rId11" Type="http://schemas.openxmlformats.org/officeDocument/2006/relationships/slideLayout" Target="../slideLayouts/slideLayout10.xml"/><Relationship Id="rId1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Customer Shopping Behavior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Uncovering insights from 3,900 purchases to guide strategic business decisions.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98138" y="639008"/>
            <a:ext cx="2983349" cy="372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Dataset Summary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3198138" y="3757732"/>
            <a:ext cx="1491615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Key Features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3198138" y="4011335"/>
            <a:ext cx="2680811" cy="930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20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Customer demographics (Age, Gender, Location, Subscription)</a:t>
            </a:r>
            <a:endParaRPr lang="en-US" sz="950" dirty="0"/>
          </a:p>
          <a:p>
            <a:pPr algn="l" marL="342900" indent="-342900">
              <a:lnSpc>
                <a:spcPts val="120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Purchase details (Item, Category, Amount, Season, Size, Color)</a:t>
            </a:r>
            <a:endParaRPr lang="en-US" sz="950" dirty="0"/>
          </a:p>
          <a:p>
            <a:pPr algn="l" marL="342900" indent="-342900">
              <a:lnSpc>
                <a:spcPts val="1200"/>
              </a:lnSpc>
              <a:buSzPct val="100000"/>
              <a:buChar char="•"/>
            </a:pPr>
            <a:r>
              <a:rPr lang="en-US" sz="9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Shopping behavior (Discount, Promo, Previous Purchases, Frequency, Review, Shipping)</a:t>
            </a:r>
            <a:endParaRPr lang="en-US" sz="9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95893" y="1188125"/>
            <a:ext cx="5243751" cy="29266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195893" y="4190286"/>
            <a:ext cx="1491615" cy="186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Data Snapshot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6195893" y="4443889"/>
            <a:ext cx="4116943" cy="514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3,900</a:t>
            </a:r>
            <a:endParaRPr lang="en-US" sz="3200" dirty="0"/>
          </a:p>
        </p:txBody>
      </p:sp>
      <p:sp>
        <p:nvSpPr>
          <p:cNvPr id="8" name="Text 5"/>
          <p:cNvSpPr/>
          <p:nvPr/>
        </p:nvSpPr>
        <p:spPr>
          <a:xfrm>
            <a:off x="6195893" y="4978856"/>
            <a:ext cx="5243751" cy="155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Rows</a:t>
            </a:r>
            <a:endParaRPr lang="en-US" sz="950" dirty="0"/>
          </a:p>
        </p:txBody>
      </p:sp>
      <p:sp>
        <p:nvSpPr>
          <p:cNvPr id="9" name="Text 6"/>
          <p:cNvSpPr/>
          <p:nvPr/>
        </p:nvSpPr>
        <p:spPr>
          <a:xfrm>
            <a:off x="6195893" y="5194359"/>
            <a:ext cx="5243751" cy="3102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endParaRPr lang="en-US" sz="950" dirty="0"/>
          </a:p>
        </p:txBody>
      </p:sp>
      <p:sp>
        <p:nvSpPr>
          <p:cNvPr id="10" name="Text 7"/>
          <p:cNvSpPr/>
          <p:nvPr/>
        </p:nvSpPr>
        <p:spPr>
          <a:xfrm>
            <a:off x="6195893" y="5571787"/>
            <a:ext cx="4116943" cy="514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18</a:t>
            </a:r>
            <a:endParaRPr lang="en-US" sz="3200" dirty="0"/>
          </a:p>
        </p:txBody>
      </p:sp>
      <p:sp>
        <p:nvSpPr>
          <p:cNvPr id="11" name="Text 8"/>
          <p:cNvSpPr/>
          <p:nvPr/>
        </p:nvSpPr>
        <p:spPr>
          <a:xfrm>
            <a:off x="6195893" y="6153526"/>
            <a:ext cx="5243751" cy="155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Columns</a:t>
            </a:r>
            <a:endParaRPr lang="en-US" sz="950" dirty="0"/>
          </a:p>
        </p:txBody>
      </p:sp>
      <p:sp>
        <p:nvSpPr>
          <p:cNvPr id="12" name="Text 9"/>
          <p:cNvSpPr/>
          <p:nvPr/>
        </p:nvSpPr>
        <p:spPr>
          <a:xfrm>
            <a:off x="6195893" y="6369030"/>
            <a:ext cx="5243751" cy="3102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endParaRPr lang="en-US" sz="950" dirty="0"/>
          </a:p>
        </p:txBody>
      </p:sp>
      <p:sp>
        <p:nvSpPr>
          <p:cNvPr id="13" name="Text 10"/>
          <p:cNvSpPr/>
          <p:nvPr/>
        </p:nvSpPr>
        <p:spPr>
          <a:xfrm>
            <a:off x="6195893" y="6746458"/>
            <a:ext cx="4116943" cy="514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37</a:t>
            </a:r>
            <a:endParaRPr lang="en-US" sz="3200" dirty="0"/>
          </a:p>
        </p:txBody>
      </p:sp>
      <p:sp>
        <p:nvSpPr>
          <p:cNvPr id="14" name="Text 11"/>
          <p:cNvSpPr/>
          <p:nvPr/>
        </p:nvSpPr>
        <p:spPr>
          <a:xfrm>
            <a:off x="6195893" y="7328197"/>
            <a:ext cx="5243751" cy="155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Missing values in Review Rating</a:t>
            </a:r>
            <a:endParaRPr lang="en-US" sz="9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6646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687473" y="2656046"/>
            <a:ext cx="6957298" cy="509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Exploratory Data Analysis (Python)</a:t>
            </a:r>
            <a:endParaRPr lang="en-US" sz="3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820" y="3353872"/>
            <a:ext cx="8752761" cy="4005858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42239" y="4354027"/>
            <a:ext cx="562764" cy="56276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9640852" y="6120048"/>
            <a:ext cx="1643268" cy="8932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Column Standardization</a:t>
            </a:r>
            <a:endParaRPr lang="en-US" sz="1850" dirty="0"/>
          </a:p>
        </p:txBody>
      </p:sp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1999" y="4355082"/>
            <a:ext cx="562763" cy="562763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7569884" y="6269004"/>
            <a:ext cx="1643269" cy="595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Missing Data Handling</a:t>
            </a:r>
            <a:endParaRPr lang="en-US" sz="1850" dirty="0"/>
          </a:p>
        </p:txBody>
      </p:sp>
      <p:pic>
        <p:nvPicPr>
          <p:cNvPr id="9" name="Image 4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2285" y="4355082"/>
            <a:ext cx="562763" cy="562763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5510171" y="6269004"/>
            <a:ext cx="1643269" cy="595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Initial Exploration</a:t>
            </a:r>
            <a:endParaRPr lang="en-US" sz="1850" dirty="0"/>
          </a:p>
        </p:txBody>
      </p:sp>
      <p:pic>
        <p:nvPicPr>
          <p:cNvPr id="11" name="Image 5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51317" y="4355082"/>
            <a:ext cx="562763" cy="562763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3405437" y="6417785"/>
            <a:ext cx="1643268" cy="297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Data Loading</a:t>
            </a:r>
            <a:endParaRPr lang="en-US" sz="1850" dirty="0"/>
          </a:p>
        </p:txBody>
      </p:sp>
      <p:sp>
        <p:nvSpPr>
          <p:cNvPr id="13" name="Text 5"/>
          <p:cNvSpPr/>
          <p:nvPr/>
        </p:nvSpPr>
        <p:spPr>
          <a:xfrm>
            <a:off x="1687473" y="7500818"/>
            <a:ext cx="11255454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 preparation and cleaning in Python for robust analysis.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6528" y="683895"/>
            <a:ext cx="5354717" cy="669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Data Analysis (SQL)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6528" y="1785818"/>
            <a:ext cx="13037344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Structured analysis in PostgreSQL to answer key business questions.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6528" y="2725579"/>
            <a:ext cx="6410444" cy="2131219"/>
          </a:xfrm>
          <a:prstGeom prst="roundRect">
            <a:avLst>
              <a:gd name="adj" fmla="val 6865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796528" y="2695099"/>
            <a:ext cx="6410444" cy="121920"/>
          </a:xfrm>
          <a:prstGeom prst="roundRect">
            <a:avLst>
              <a:gd name="adj" fmla="val 78399"/>
            </a:avLst>
          </a:prstGeom>
          <a:solidFill>
            <a:srgbClr val="BE49DF"/>
          </a:solidFill>
          <a:ln/>
        </p:spPr>
      </p:sp>
      <p:sp>
        <p:nvSpPr>
          <p:cNvPr id="6" name="Shape 4"/>
          <p:cNvSpPr/>
          <p:nvPr/>
        </p:nvSpPr>
        <p:spPr>
          <a:xfrm>
            <a:off x="3660338" y="2384227"/>
            <a:ext cx="682704" cy="682704"/>
          </a:xfrm>
          <a:prstGeom prst="roundRect">
            <a:avLst>
              <a:gd name="adj" fmla="val 133938"/>
            </a:avLst>
          </a:prstGeom>
          <a:solidFill>
            <a:srgbClr val="BE49DF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65126" y="2589014"/>
            <a:ext cx="273010" cy="27301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54537" y="3294459"/>
            <a:ext cx="2677358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Revenue by Gender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054537" y="3758922"/>
            <a:ext cx="5894427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Female: </a:t>
            </a:r>
            <a:pPr algn="l" indent="0" marL="0">
              <a:lnSpc>
                <a:spcPts val="27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$75,191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54537" y="4243745"/>
            <a:ext cx="5894427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Male: </a:t>
            </a:r>
            <a:pPr algn="l" indent="0" marL="0">
              <a:lnSpc>
                <a:spcPts val="27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$157,890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423309" y="2725579"/>
            <a:ext cx="6410563" cy="2131219"/>
          </a:xfrm>
          <a:prstGeom prst="roundRect">
            <a:avLst>
              <a:gd name="adj" fmla="val 6865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7423309" y="2695099"/>
            <a:ext cx="6410563" cy="121920"/>
          </a:xfrm>
          <a:prstGeom prst="roundRect">
            <a:avLst>
              <a:gd name="adj" fmla="val 78399"/>
            </a:avLst>
          </a:prstGeom>
          <a:solidFill>
            <a:srgbClr val="BE49DF"/>
          </a:solidFill>
          <a:ln/>
        </p:spPr>
      </p:sp>
      <p:sp>
        <p:nvSpPr>
          <p:cNvPr id="13" name="Shape 10"/>
          <p:cNvSpPr/>
          <p:nvPr/>
        </p:nvSpPr>
        <p:spPr>
          <a:xfrm>
            <a:off x="10287238" y="2384227"/>
            <a:ext cx="682704" cy="682704"/>
          </a:xfrm>
          <a:prstGeom prst="roundRect">
            <a:avLst>
              <a:gd name="adj" fmla="val 133938"/>
            </a:avLst>
          </a:prstGeom>
          <a:solidFill>
            <a:srgbClr val="BE49DF"/>
          </a:solidFill>
          <a:ln/>
        </p:spPr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92026" y="2589014"/>
            <a:ext cx="273010" cy="273010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7681317" y="3294459"/>
            <a:ext cx="3936444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High-Spending Discount Users</a:t>
            </a:r>
            <a:endParaRPr lang="en-US" sz="2100" dirty="0"/>
          </a:p>
        </p:txBody>
      </p:sp>
      <p:sp>
        <p:nvSpPr>
          <p:cNvPr id="16" name="Text 12"/>
          <p:cNvSpPr/>
          <p:nvPr/>
        </p:nvSpPr>
        <p:spPr>
          <a:xfrm>
            <a:off x="7681317" y="3758922"/>
            <a:ext cx="5894546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839</a:t>
            </a:r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customers spent above average with discounts.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796528" y="5414486"/>
            <a:ext cx="6410444" cy="2131219"/>
          </a:xfrm>
          <a:prstGeom prst="roundRect">
            <a:avLst>
              <a:gd name="adj" fmla="val 6865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8" name="Shape 14"/>
          <p:cNvSpPr/>
          <p:nvPr/>
        </p:nvSpPr>
        <p:spPr>
          <a:xfrm>
            <a:off x="796528" y="5384006"/>
            <a:ext cx="6410444" cy="121920"/>
          </a:xfrm>
          <a:prstGeom prst="roundRect">
            <a:avLst>
              <a:gd name="adj" fmla="val 78399"/>
            </a:avLst>
          </a:prstGeom>
          <a:solidFill>
            <a:srgbClr val="BE49DF"/>
          </a:solidFill>
          <a:ln/>
        </p:spPr>
      </p:sp>
      <p:sp>
        <p:nvSpPr>
          <p:cNvPr id="19" name="Shape 15"/>
          <p:cNvSpPr/>
          <p:nvPr/>
        </p:nvSpPr>
        <p:spPr>
          <a:xfrm>
            <a:off x="3660338" y="5073134"/>
            <a:ext cx="682704" cy="682704"/>
          </a:xfrm>
          <a:prstGeom prst="roundRect">
            <a:avLst>
              <a:gd name="adj" fmla="val 133938"/>
            </a:avLst>
          </a:prstGeom>
          <a:solidFill>
            <a:srgbClr val="BE49DF"/>
          </a:solidFill>
          <a:ln/>
        </p:spPr>
      </p:sp>
      <p:pic>
        <p:nvPicPr>
          <p:cNvPr id="2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5126" y="5277922"/>
            <a:ext cx="273010" cy="273010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1054537" y="5983367"/>
            <a:ext cx="3207306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Top 5 Products by Rating</a:t>
            </a:r>
            <a:endParaRPr lang="en-US" sz="2100" dirty="0"/>
          </a:p>
        </p:txBody>
      </p:sp>
      <p:sp>
        <p:nvSpPr>
          <p:cNvPr id="22" name="Text 17"/>
          <p:cNvSpPr/>
          <p:nvPr/>
        </p:nvSpPr>
        <p:spPr>
          <a:xfrm>
            <a:off x="1054537" y="6447830"/>
            <a:ext cx="5894427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Gloves (</a:t>
            </a:r>
            <a:pPr algn="l" indent="0" marL="0">
              <a:lnSpc>
                <a:spcPts val="27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3.86</a:t>
            </a:r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), Sandals (</a:t>
            </a:r>
            <a:pPr algn="l" indent="0" marL="0">
              <a:lnSpc>
                <a:spcPts val="27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3.84</a:t>
            </a:r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), Boots (</a:t>
            </a:r>
            <a:pPr algn="l" indent="0" marL="0">
              <a:lnSpc>
                <a:spcPts val="27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3.82</a:t>
            </a:r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), Hat (</a:t>
            </a:r>
            <a:pPr algn="l" indent="0" marL="0">
              <a:lnSpc>
                <a:spcPts val="27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3.80</a:t>
            </a:r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), Skirt (</a:t>
            </a:r>
            <a:pPr algn="l" indent="0" marL="0">
              <a:lnSpc>
                <a:spcPts val="27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3.78</a:t>
            </a:r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).</a:t>
            </a:r>
            <a:endParaRPr lang="en-US" sz="1750" dirty="0"/>
          </a:p>
        </p:txBody>
      </p:sp>
      <p:sp>
        <p:nvSpPr>
          <p:cNvPr id="23" name="Shape 18"/>
          <p:cNvSpPr/>
          <p:nvPr/>
        </p:nvSpPr>
        <p:spPr>
          <a:xfrm>
            <a:off x="7423309" y="5414486"/>
            <a:ext cx="6410563" cy="2131219"/>
          </a:xfrm>
          <a:prstGeom prst="roundRect">
            <a:avLst>
              <a:gd name="adj" fmla="val 6865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24" name="Shape 19"/>
          <p:cNvSpPr/>
          <p:nvPr/>
        </p:nvSpPr>
        <p:spPr>
          <a:xfrm>
            <a:off x="7423309" y="5384006"/>
            <a:ext cx="6410563" cy="121920"/>
          </a:xfrm>
          <a:prstGeom prst="roundRect">
            <a:avLst>
              <a:gd name="adj" fmla="val 78399"/>
            </a:avLst>
          </a:prstGeom>
          <a:solidFill>
            <a:srgbClr val="BE49DF"/>
          </a:solidFill>
          <a:ln/>
        </p:spPr>
      </p:sp>
      <p:sp>
        <p:nvSpPr>
          <p:cNvPr id="25" name="Shape 20"/>
          <p:cNvSpPr/>
          <p:nvPr/>
        </p:nvSpPr>
        <p:spPr>
          <a:xfrm>
            <a:off x="10287238" y="5073134"/>
            <a:ext cx="682704" cy="682704"/>
          </a:xfrm>
          <a:prstGeom prst="roundRect">
            <a:avLst>
              <a:gd name="adj" fmla="val 133938"/>
            </a:avLst>
          </a:prstGeom>
          <a:solidFill>
            <a:srgbClr val="BE49DF"/>
          </a:solidFill>
          <a:ln/>
        </p:spPr>
      </p:sp>
      <p:pic>
        <p:nvPicPr>
          <p:cNvPr id="26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92026" y="5277922"/>
            <a:ext cx="273010" cy="273010"/>
          </a:xfrm>
          <a:prstGeom prst="rect">
            <a:avLst/>
          </a:prstGeom>
        </p:spPr>
      </p:pic>
      <p:sp>
        <p:nvSpPr>
          <p:cNvPr id="27" name="Text 21"/>
          <p:cNvSpPr/>
          <p:nvPr/>
        </p:nvSpPr>
        <p:spPr>
          <a:xfrm>
            <a:off x="7681317" y="5983367"/>
            <a:ext cx="3506033" cy="334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Shipping Type Comparison</a:t>
            </a:r>
            <a:endParaRPr lang="en-US" sz="2100" dirty="0"/>
          </a:p>
        </p:txBody>
      </p:sp>
      <p:sp>
        <p:nvSpPr>
          <p:cNvPr id="28" name="Text 22"/>
          <p:cNvSpPr/>
          <p:nvPr/>
        </p:nvSpPr>
        <p:spPr>
          <a:xfrm>
            <a:off x="7681317" y="6447830"/>
            <a:ext cx="5894546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Standard: </a:t>
            </a:r>
            <a:pPr algn="l" indent="0" marL="0">
              <a:lnSpc>
                <a:spcPts val="27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$58.46</a:t>
            </a:r>
            <a:endParaRPr lang="en-US" sz="1750" dirty="0"/>
          </a:p>
        </p:txBody>
      </p:sp>
      <p:sp>
        <p:nvSpPr>
          <p:cNvPr id="29" name="Text 23"/>
          <p:cNvSpPr/>
          <p:nvPr/>
        </p:nvSpPr>
        <p:spPr>
          <a:xfrm>
            <a:off x="7681317" y="6932652"/>
            <a:ext cx="5894546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Express: </a:t>
            </a:r>
            <a:pPr algn="l" indent="0" marL="0">
              <a:lnSpc>
                <a:spcPts val="27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$60.48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0333" y="886658"/>
            <a:ext cx="5774888" cy="638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SQL Insights Continued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60333" y="2028468"/>
            <a:ext cx="3092529" cy="716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1,053</a:t>
            </a:r>
            <a:endParaRPr lang="en-US" sz="5600" dirty="0"/>
          </a:p>
        </p:txBody>
      </p:sp>
      <p:sp>
        <p:nvSpPr>
          <p:cNvPr id="4" name="Text 2"/>
          <p:cNvSpPr/>
          <p:nvPr/>
        </p:nvSpPr>
        <p:spPr>
          <a:xfrm>
            <a:off x="1028581" y="3001804"/>
            <a:ext cx="2555915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Subscribers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60333" y="3439478"/>
            <a:ext cx="3092529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customers generated </a:t>
            </a:r>
            <a:pPr algn="ctr" indent="0" marL="0">
              <a:lnSpc>
                <a:spcPts val="26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$62,645</a:t>
            </a:r>
            <a:pPr algn="ctr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revenue.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4099322" y="2028468"/>
            <a:ext cx="3092648" cy="716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2,847</a:t>
            </a:r>
            <a:endParaRPr lang="en-US" sz="5600" dirty="0"/>
          </a:p>
        </p:txBody>
      </p:sp>
      <p:sp>
        <p:nvSpPr>
          <p:cNvPr id="7" name="Text 5"/>
          <p:cNvSpPr/>
          <p:nvPr/>
        </p:nvSpPr>
        <p:spPr>
          <a:xfrm>
            <a:off x="4367689" y="3001804"/>
            <a:ext cx="2555915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Non-Subscribers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4099322" y="3439478"/>
            <a:ext cx="3092648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customers generated </a:t>
            </a:r>
            <a:pPr algn="ctr" indent="0" marL="0">
              <a:lnSpc>
                <a:spcPts val="26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$170,436</a:t>
            </a:r>
            <a:pPr algn="ctr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revenue.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438430" y="2028468"/>
            <a:ext cx="3092529" cy="716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50%</a:t>
            </a:r>
            <a:endParaRPr lang="en-US" sz="5600" dirty="0"/>
          </a:p>
        </p:txBody>
      </p:sp>
      <p:sp>
        <p:nvSpPr>
          <p:cNvPr id="10" name="Text 8"/>
          <p:cNvSpPr/>
          <p:nvPr/>
        </p:nvSpPr>
        <p:spPr>
          <a:xfrm>
            <a:off x="7706678" y="3001804"/>
            <a:ext cx="2555915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Discount-Dependent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7438430" y="3439478"/>
            <a:ext cx="3092529" cy="13263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Hat is the top product at </a:t>
            </a:r>
            <a:pPr algn="ctr" indent="0" marL="0">
              <a:lnSpc>
                <a:spcPts val="26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50%</a:t>
            </a:r>
            <a:pPr algn="ctr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 Others: Sneakers (49.66%), Coat (49.07%), Sweater (48.17%), Pants (47.37%).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10777418" y="2028468"/>
            <a:ext cx="3092648" cy="716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3,116</a:t>
            </a:r>
            <a:endParaRPr lang="en-US" sz="5600" dirty="0"/>
          </a:p>
        </p:txBody>
      </p:sp>
      <p:sp>
        <p:nvSpPr>
          <p:cNvPr id="13" name="Text 11"/>
          <p:cNvSpPr/>
          <p:nvPr/>
        </p:nvSpPr>
        <p:spPr>
          <a:xfrm>
            <a:off x="11045785" y="3001804"/>
            <a:ext cx="2555915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Loyal Customers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10777418" y="3439478"/>
            <a:ext cx="309264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Highest customer segment.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2429828" y="5268754"/>
            <a:ext cx="3092529" cy="716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701</a:t>
            </a:r>
            <a:endParaRPr lang="en-US" sz="5600" dirty="0"/>
          </a:p>
        </p:txBody>
      </p:sp>
      <p:sp>
        <p:nvSpPr>
          <p:cNvPr id="16" name="Text 14"/>
          <p:cNvSpPr/>
          <p:nvPr/>
        </p:nvSpPr>
        <p:spPr>
          <a:xfrm>
            <a:off x="2656761" y="6242090"/>
            <a:ext cx="2638663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Returning Customers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2429828" y="6679763"/>
            <a:ext cx="3092529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Segment size.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5768816" y="5268754"/>
            <a:ext cx="3092648" cy="716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83</a:t>
            </a:r>
            <a:endParaRPr lang="en-US" sz="5600" dirty="0"/>
          </a:p>
        </p:txBody>
      </p:sp>
      <p:sp>
        <p:nvSpPr>
          <p:cNvPr id="19" name="Text 17"/>
          <p:cNvSpPr/>
          <p:nvPr/>
        </p:nvSpPr>
        <p:spPr>
          <a:xfrm>
            <a:off x="6037183" y="6242090"/>
            <a:ext cx="2555915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New Customers</a:t>
            </a:r>
            <a:endParaRPr lang="en-US" sz="2000" dirty="0"/>
          </a:p>
        </p:txBody>
      </p:sp>
      <p:sp>
        <p:nvSpPr>
          <p:cNvPr id="20" name="Text 18"/>
          <p:cNvSpPr/>
          <p:nvPr/>
        </p:nvSpPr>
        <p:spPr>
          <a:xfrm>
            <a:off x="5768816" y="6679763"/>
            <a:ext cx="309264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Segment size.</a:t>
            </a:r>
            <a:endParaRPr lang="en-US" sz="1700" dirty="0"/>
          </a:p>
        </p:txBody>
      </p:sp>
      <p:sp>
        <p:nvSpPr>
          <p:cNvPr id="21" name="Text 19"/>
          <p:cNvSpPr/>
          <p:nvPr/>
        </p:nvSpPr>
        <p:spPr>
          <a:xfrm>
            <a:off x="9107924" y="5268754"/>
            <a:ext cx="3092529" cy="716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958</a:t>
            </a:r>
            <a:endParaRPr lang="en-US" sz="5600" dirty="0"/>
          </a:p>
        </p:txBody>
      </p:sp>
      <p:sp>
        <p:nvSpPr>
          <p:cNvPr id="22" name="Text 20"/>
          <p:cNvSpPr/>
          <p:nvPr/>
        </p:nvSpPr>
        <p:spPr>
          <a:xfrm>
            <a:off x="9376172" y="6242090"/>
            <a:ext cx="2555915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Repeat Buyers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9107924" y="6679763"/>
            <a:ext cx="3092529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are also subscribers. 2,518 repeat buyers are not subscribers.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2349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Top Products &amp; Revenue by Age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329821"/>
            <a:ext cx="3442335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Top 3 Products per Category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4273034"/>
            <a:ext cx="3442335" cy="2298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Accessories: Jewelry, Sunglasses, Belt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Clothing: Blouse, Pants, Shirt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Footwear: Sandals, Shoes, Sneakers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Outerwear: Jacket, Coat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4871561" y="3329821"/>
            <a:ext cx="306514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Revenue by Age Group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871561" y="3921085"/>
            <a:ext cx="3442335" cy="1532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Young Adult: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$62,143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Middle-aged: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$59,197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Adult: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$55,978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Senior: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$55,763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39173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Power BI Dashboard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5472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Interactive dashboard for visual insights.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08102" y="537091"/>
            <a:ext cx="5105638" cy="571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Dashboard Key Metrics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1008102" y="1520547"/>
            <a:ext cx="4073366" cy="640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00"/>
              </a:lnSpc>
              <a:buNone/>
            </a:pPr>
            <a:r>
              <a:rPr lang="en-US" sz="50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3.9K</a:t>
            </a:r>
            <a:endParaRPr lang="en-US" sz="5000" dirty="0"/>
          </a:p>
        </p:txBody>
      </p:sp>
      <p:sp>
        <p:nvSpPr>
          <p:cNvPr id="4" name="Text 2"/>
          <p:cNvSpPr/>
          <p:nvPr/>
        </p:nvSpPr>
        <p:spPr>
          <a:xfrm>
            <a:off x="1902143" y="2376607"/>
            <a:ext cx="2285167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Customers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278398" y="1520547"/>
            <a:ext cx="4073485" cy="640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00"/>
              </a:lnSpc>
              <a:buNone/>
            </a:pPr>
            <a:r>
              <a:rPr lang="en-US" sz="50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$59.76</a:t>
            </a:r>
            <a:endParaRPr lang="en-US" sz="5000" dirty="0"/>
          </a:p>
        </p:txBody>
      </p:sp>
      <p:sp>
        <p:nvSpPr>
          <p:cNvPr id="6" name="Text 4"/>
          <p:cNvSpPr/>
          <p:nvPr/>
        </p:nvSpPr>
        <p:spPr>
          <a:xfrm>
            <a:off x="6172557" y="2376607"/>
            <a:ext cx="2285167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Avg. Purchase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548812" y="1520547"/>
            <a:ext cx="4073485" cy="640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00"/>
              </a:lnSpc>
              <a:buNone/>
            </a:pPr>
            <a:r>
              <a:rPr lang="en-US" sz="50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3.75</a:t>
            </a:r>
            <a:endParaRPr lang="en-US" sz="5000" dirty="0"/>
          </a:p>
        </p:txBody>
      </p:sp>
      <p:sp>
        <p:nvSpPr>
          <p:cNvPr id="8" name="Text 6"/>
          <p:cNvSpPr/>
          <p:nvPr/>
        </p:nvSpPr>
        <p:spPr>
          <a:xfrm>
            <a:off x="10442972" y="2376607"/>
            <a:ext cx="2285167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Avg. Review</a:t>
            </a:r>
            <a:endParaRPr lang="en-US" sz="17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8102" y="3016687"/>
            <a:ext cx="8033266" cy="4273868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4431149" y="7321034"/>
            <a:ext cx="194191" cy="194191"/>
          </a:xfrm>
          <a:prstGeom prst="roundRect">
            <a:avLst>
              <a:gd name="adj" fmla="val 9418"/>
            </a:avLst>
          </a:prstGeom>
          <a:solidFill>
            <a:srgbClr val="350B41"/>
          </a:solidFill>
          <a:ln/>
        </p:spPr>
      </p:sp>
      <p:sp>
        <p:nvSpPr>
          <p:cNvPr id="11" name="Text 8"/>
          <p:cNvSpPr/>
          <p:nvPr/>
        </p:nvSpPr>
        <p:spPr>
          <a:xfrm>
            <a:off x="4686300" y="7321034"/>
            <a:ext cx="262176" cy="194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Yes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5100876" y="7321034"/>
            <a:ext cx="194191" cy="194191"/>
          </a:xfrm>
          <a:prstGeom prst="roundRect">
            <a:avLst>
              <a:gd name="adj" fmla="val 9418"/>
            </a:avLst>
          </a:prstGeom>
          <a:solidFill>
            <a:srgbClr val="B52FDA"/>
          </a:solidFill>
          <a:ln/>
        </p:spPr>
      </p:sp>
      <p:sp>
        <p:nvSpPr>
          <p:cNvPr id="13" name="Text 10"/>
          <p:cNvSpPr/>
          <p:nvPr/>
        </p:nvSpPr>
        <p:spPr>
          <a:xfrm>
            <a:off x="5356027" y="7321034"/>
            <a:ext cx="230981" cy="194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</a:t>
            </a:r>
            <a:endParaRPr lang="en-US" sz="1500" dirty="0"/>
          </a:p>
        </p:txBody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2857" y="4115991"/>
            <a:ext cx="4106942" cy="229981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717" y="741164"/>
            <a:ext cx="7119223" cy="657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Business Recommendations</a:t>
            </a:r>
            <a:endParaRPr lang="en-US" sz="4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66537" y="1823680"/>
            <a:ext cx="335399" cy="33539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09474" y="1816775"/>
            <a:ext cx="2631043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Boost Subscriptions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1509474" y="2270879"/>
            <a:ext cx="1233820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Promote exclusive benefits for subscribers.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6537" y="3041571"/>
            <a:ext cx="335399" cy="33539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09474" y="3034665"/>
            <a:ext cx="3546991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Customer Loyalty Programs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1509474" y="3488769"/>
            <a:ext cx="1233820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Reward repeat buyers to foster loyalty.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6537" y="4259461"/>
            <a:ext cx="335399" cy="33539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09474" y="4252555"/>
            <a:ext cx="2971562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Review Discount Policy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1509474" y="4706660"/>
            <a:ext cx="1233820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Balance sales boosts with margin control.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6537" y="5477351"/>
            <a:ext cx="335399" cy="33539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509474" y="5470446"/>
            <a:ext cx="2631043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Product Positioning</a:t>
            </a:r>
            <a:endParaRPr lang="en-US" sz="2050" dirty="0"/>
          </a:p>
        </p:txBody>
      </p:sp>
      <p:sp>
        <p:nvSpPr>
          <p:cNvPr id="14" name="Text 8"/>
          <p:cNvSpPr/>
          <p:nvPr/>
        </p:nvSpPr>
        <p:spPr>
          <a:xfrm>
            <a:off x="1509474" y="5924550"/>
            <a:ext cx="1233820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Highlight top-rated and best-selling products.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6537" y="6695242"/>
            <a:ext cx="335399" cy="33539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509474" y="6688336"/>
            <a:ext cx="2631043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Targeted Marketing</a:t>
            </a:r>
            <a:endParaRPr lang="en-US" sz="2050" dirty="0"/>
          </a:p>
        </p:txBody>
      </p:sp>
      <p:sp>
        <p:nvSpPr>
          <p:cNvPr id="17" name="Text 10"/>
          <p:cNvSpPr/>
          <p:nvPr/>
        </p:nvSpPr>
        <p:spPr>
          <a:xfrm>
            <a:off x="1509474" y="7142440"/>
            <a:ext cx="1233820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Focus on high-revenue age groups and express-shipping users.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2026-02-11T06:00:19Z</dcterms:created>
  <dcterms:modified xsi:type="dcterms:W3CDTF">2026-02-11T06:00:19Z</dcterms:modified>
</cp:coreProperties>
</file>